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0" r:id="rId1"/>
  </p:sldMasterIdLst>
  <p:notesMasterIdLst>
    <p:notesMasterId r:id="rId16"/>
  </p:notesMasterIdLst>
  <p:sldIdLst>
    <p:sldId id="256" r:id="rId2"/>
    <p:sldId id="270" r:id="rId3"/>
    <p:sldId id="271" r:id="rId4"/>
    <p:sldId id="272" r:id="rId5"/>
    <p:sldId id="273" r:id="rId6"/>
    <p:sldId id="274" r:id="rId7"/>
    <p:sldId id="276" r:id="rId8"/>
    <p:sldId id="278" r:id="rId9"/>
    <p:sldId id="277" r:id="rId10"/>
    <p:sldId id="280" r:id="rId11"/>
    <p:sldId id="282" r:id="rId12"/>
    <p:sldId id="287" r:id="rId13"/>
    <p:sldId id="288" r:id="rId14"/>
    <p:sldId id="289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86868C"/>
    <a:srgbClr val="1B1BF7"/>
    <a:srgbClr val="271DF5"/>
    <a:srgbClr val="CCFF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18" autoAdjust="0"/>
  </p:normalViewPr>
  <p:slideViewPr>
    <p:cSldViewPr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D17C7-A104-4949-81AE-55F795343FAA}" type="datetimeFigureOut">
              <a:rPr lang="it-IT" smtClean="0"/>
              <a:pPr/>
              <a:t>16/12/2011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6544E5-2795-4E3B-B691-6426F469E7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7154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544E5-2795-4E3B-B691-6426F469E749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8375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B24F0-559D-4AA4-8412-4AA47DEE755E}" type="datetime1">
              <a:rPr lang="it-IT" smtClean="0"/>
              <a:pPr/>
              <a:t>16/12/2011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4093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C3417-B2D9-4266-BAC0-65ABD407C27D}" type="datetime1">
              <a:rPr lang="it-IT" smtClean="0"/>
              <a:pPr/>
              <a:t>16/12/2011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2058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A8CF6-EE8D-40DD-B855-90547DCF8FCF}" type="datetime1">
              <a:rPr lang="it-IT" smtClean="0"/>
              <a:pPr/>
              <a:t>16/12/2011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1934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D95B2-E8B7-4250-BC75-90B13F37B7DC}" type="datetime1">
              <a:rPr lang="it-IT" smtClean="0"/>
              <a:pPr/>
              <a:t>16/12/2011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1096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2F354-48A0-4808-9A34-EB0A91961033}" type="datetime1">
              <a:rPr lang="it-IT" smtClean="0"/>
              <a:pPr/>
              <a:t>16/12/2011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1466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BAE-4729-4ADA-8F37-1BFF7EF73136}" type="datetime1">
              <a:rPr lang="it-IT" smtClean="0"/>
              <a:pPr/>
              <a:t>16/12/2011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2144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014F-7BC2-40C0-B6A4-55F55DF7C9C2}" type="datetime1">
              <a:rPr lang="it-IT" smtClean="0"/>
              <a:pPr/>
              <a:t>16/12/2011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6020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8A0-EB97-47F9-8B01-BA05A93E7960}" type="datetime1">
              <a:rPr lang="it-IT" smtClean="0"/>
              <a:pPr/>
              <a:t>16/12/2011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7931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DCCCE-1A71-4DF8-910A-ED4EA57DC8E8}" type="datetime1">
              <a:rPr lang="it-IT" smtClean="0"/>
              <a:pPr/>
              <a:t>16/12/2011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991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E020-5F0A-49D8-8D8D-3E23897B0CE3}" type="datetime1">
              <a:rPr lang="it-IT" smtClean="0"/>
              <a:pPr/>
              <a:t>16/12/2011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6724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616B-F041-4516-B7B1-CF6D881F906D}" type="datetime1">
              <a:rPr lang="it-IT" smtClean="0"/>
              <a:pPr/>
              <a:t>16/12/2011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6937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AA357-6CB8-4F75-868B-D641B12E6000}" type="datetime1">
              <a:rPr lang="it-IT" smtClean="0"/>
              <a:pPr/>
              <a:t>16/12/2011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861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0" y="1412777"/>
            <a:ext cx="9144000" cy="4680519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endParaRPr lang="en-US" b="1" dirty="0"/>
          </a:p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ANNUAL MEETING 2011</a:t>
            </a: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</a:br>
            <a:endParaRPr 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4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achievements &amp; </a:t>
            </a:r>
            <a:r>
              <a:rPr lang="en-US" sz="44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perspectives</a:t>
            </a:r>
            <a:r>
              <a:rPr lang="en-US" sz="4400" b="1" dirty="0">
                <a:solidFill>
                  <a:srgbClr val="898989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4400" b="1" dirty="0">
                <a:solidFill>
                  <a:srgbClr val="898989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600" b="1" dirty="0">
                <a:solidFill>
                  <a:srgbClr val="898989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it-IT" sz="3600" b="1" dirty="0">
              <a:solidFill>
                <a:srgbClr val="898989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A. Madonna</a:t>
            </a:r>
          </a:p>
          <a:p>
            <a:endParaRPr lang="it-IT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endParaRPr lang="it-IT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it-IT" sz="20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it-IT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Rome - 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December</a:t>
            </a:r>
            <a:r>
              <a:rPr lang="it-IT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16 </a:t>
            </a:r>
            <a:r>
              <a:rPr lang="it-IT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2011</a:t>
            </a:r>
            <a:endParaRPr lang="it-IT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428604"/>
            <a:ext cx="1850132" cy="586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58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Achievements in 2011</a:t>
            </a:r>
            <a:endParaRPr lang="it-IT" sz="4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pPr lvl="1"/>
            <a:endParaRPr lang="en-GB" sz="1000" dirty="0" smtClean="0"/>
          </a:p>
          <a:p>
            <a:pPr lvl="1" algn="l"/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Of particular relevance in 2011 the activity performed for:</a:t>
            </a:r>
            <a:endParaRPr lang="it-IT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371600" lvl="2" indent="-4572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IAEA </a:t>
            </a:r>
            <a:r>
              <a:rPr 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programs</a:t>
            </a:r>
          </a:p>
          <a:p>
            <a:pPr marL="1371600" lvl="2" indent="-4572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EC and EBRD Projects</a:t>
            </a:r>
            <a:endParaRPr lang="it-IT" sz="4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371600" lvl="2" indent="-457200" algn="l">
              <a:buFont typeface="Arial" pitchFamily="34" charset="0"/>
              <a:buChar char="•"/>
            </a:pPr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Post-Fukushima analysis</a:t>
            </a:r>
            <a:endParaRPr lang="it-IT" sz="4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1" algn="l"/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/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	On these  topics more information will be </a:t>
            </a:r>
          </a:p>
          <a:p>
            <a:pPr marL="1371600" lvl="2" indent="-457200" algn="l"/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given  later on.</a:t>
            </a:r>
            <a:endParaRPr lang="it-IT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457200" lvl="0" indent="-457200" algn="l">
              <a:buFont typeface="Arial" pitchFamily="34" charset="0"/>
              <a:buChar char="•"/>
            </a:pPr>
            <a:endParaRPr lang="en-GB" sz="2800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42555"/>
            <a:ext cx="1346076" cy="4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0" y="6309320"/>
            <a:ext cx="7308304" cy="573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                               Annual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Meeting  </a:t>
            </a:r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December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16, 2011 - Rome</a:t>
            </a:r>
            <a:endParaRPr lang="it-IT" sz="12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775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Perspective </a:t>
            </a:r>
            <a:endParaRPr lang="it-IT" sz="4000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457200" indent="-457200" algn="l">
              <a:buFont typeface="Wingdings" pitchFamily="2" charset="2"/>
              <a:buChar char="q"/>
            </a:pPr>
            <a:endParaRPr lang="en-GB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alibri" pitchFamily="34" charset="0"/>
            </a:endParaRPr>
          </a:p>
          <a:p>
            <a:pPr marL="914400" lvl="1" indent="-457200" algn="l">
              <a:buClr>
                <a:srgbClr val="FF0000"/>
              </a:buClr>
              <a:buFont typeface="Wingdings" pitchFamily="2" charset="2"/>
              <a:buChar char="q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ITER-Consult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has capabilities to: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alibri" pitchFamily="34" charset="0"/>
            </a:endParaRPr>
          </a:p>
          <a:p>
            <a:pPr marL="1828800" lvl="3" indent="-457200" algn="l">
              <a:buClr>
                <a:srgbClr val="FF0000"/>
              </a:buClr>
              <a:buFont typeface="Wingdings" pitchFamily="2" charset="2"/>
              <a:buChar char="Ø"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provide independent technical support to NRAs, </a:t>
            </a:r>
            <a:endParaRPr lang="it-IT" sz="2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alibri" pitchFamily="34" charset="0"/>
            </a:endParaRPr>
          </a:p>
          <a:p>
            <a:pPr marL="1828800" lvl="3" indent="-457200" algn="l">
              <a:buClr>
                <a:srgbClr val="FF0000"/>
              </a:buClr>
              <a:buFont typeface="Wingdings" pitchFamily="2" charset="2"/>
              <a:buChar char="Ø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transfer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know how  </a:t>
            </a:r>
            <a:endParaRPr lang="it-IT" sz="2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alibri" pitchFamily="34" charset="0"/>
            </a:endParaRPr>
          </a:p>
          <a:p>
            <a:pPr marL="1828800" lvl="3" indent="-457200" algn="l">
              <a:buClr>
                <a:srgbClr val="FF0000"/>
              </a:buClr>
              <a:buFont typeface="Wingdings" pitchFamily="2" charset="2"/>
              <a:buChar char="Ø"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establish international cooperation &amp; networking. </a:t>
            </a:r>
          </a:p>
          <a:p>
            <a:pPr marL="914400" lvl="1" indent="-457200" algn="l">
              <a:buClr>
                <a:srgbClr val="FF0000"/>
              </a:buClr>
              <a:buFont typeface="Wingdings" pitchFamily="2" charset="2"/>
              <a:buChar char="q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 National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on-going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 nuclear activity are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mainly focused on RW Management and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Decommissioning ( with  increasing  responsibilities as EU MS) 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alibri" pitchFamily="34" charset="0"/>
            </a:endParaRPr>
          </a:p>
          <a:p>
            <a:pPr marL="914400" lvl="1" indent="-457200" algn="l">
              <a:buClr>
                <a:srgbClr val="FF0000"/>
              </a:buClr>
              <a:buFont typeface="Wingdings" pitchFamily="2" charset="2"/>
              <a:buChar char="q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 Most of activities of ITER are performed at European and international level (EC, EBRD, IAEA,…).</a:t>
            </a:r>
          </a:p>
          <a:p>
            <a:r>
              <a:rPr lang="en-GB" sz="2800" dirty="0">
                <a:latin typeface="+mj-lt"/>
                <a:cs typeface="Calibri" pitchFamily="34" charset="0"/>
              </a:rPr>
              <a:t> </a:t>
            </a:r>
            <a:endParaRPr lang="it-IT" sz="2800" dirty="0">
              <a:latin typeface="+mj-lt"/>
              <a:cs typeface="Calibri" pitchFamily="34" charset="0"/>
            </a:endParaRPr>
          </a:p>
          <a:p>
            <a:pPr lvl="1"/>
            <a:endParaRPr lang="en-GB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42555"/>
            <a:ext cx="1346076" cy="4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0" y="6309320"/>
            <a:ext cx="7308304" cy="573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                               Annual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Meeting  </a:t>
            </a:r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December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16, 2011 - Rome</a:t>
            </a:r>
            <a:endParaRPr lang="it-IT" sz="12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371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Perspective </a:t>
            </a:r>
            <a:endParaRPr lang="it-IT" sz="4000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914400" lvl="1" indent="-457200" algn="l"/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ITER-Consult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perspective  is (*):</a:t>
            </a:r>
          </a:p>
          <a:p>
            <a:pPr marL="1371600" lvl="2" indent="-457200" algn="l">
              <a:buClr>
                <a:srgbClr val="FF0000"/>
              </a:buClr>
              <a:buFont typeface="Wingdings" pitchFamily="2" charset="2"/>
              <a:buChar char="q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to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further develop the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relations and cooperation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with the Italian Nuclear Safety Authority (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in national,  EU and international fields) </a:t>
            </a:r>
            <a:endParaRPr lang="en-GB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alibri" pitchFamily="34" charset="0"/>
            </a:endParaRPr>
          </a:p>
          <a:p>
            <a:pPr marL="1371600" lvl="2" indent="-457200" algn="l">
              <a:buClr>
                <a:srgbClr val="FF0000"/>
              </a:buClr>
              <a:buFont typeface="Wingdings" pitchFamily="2" charset="2"/>
              <a:buChar char="q"/>
            </a:pPr>
            <a:r>
              <a:rPr lang="en-GB" sz="2800" dirty="0">
                <a:latin typeface="+mj-lt"/>
                <a:cs typeface="Calibri" pitchFamily="34" charset="0"/>
              </a:rPr>
              <a:t> 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further enhance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relations and activities with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technical- research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organizations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Italy (e.g. ENEA, Universities)</a:t>
            </a:r>
          </a:p>
          <a:p>
            <a:pPr marL="1371600" lvl="2" indent="-457200" algn="l" hangingPunct="0">
              <a:buClr>
                <a:srgbClr val="FF0000"/>
              </a:buClr>
              <a:buFont typeface="Wingdings" pitchFamily="2" charset="2"/>
              <a:buChar char="q"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consolidate the ITER-Consult involvement in EC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cooperation programs &amp; projects </a:t>
            </a:r>
            <a:endParaRPr lang="en-GB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371600" lvl="2" indent="-457200" algn="l" hangingPunct="0">
              <a:buClr>
                <a:srgbClr val="FF0000"/>
              </a:buClr>
              <a:buFont typeface="Wingdings" pitchFamily="2" charset="2"/>
              <a:buChar char="q"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 continue our cooperation with the IAEA and the commitments in the ISSC EBP</a:t>
            </a:r>
            <a:endParaRPr lang="it-IT" sz="2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lvl="1" algn="l" hangingPunct="0"/>
            <a:endParaRPr lang="en-US" sz="1800" b="1" dirty="0" smtClean="0">
              <a:latin typeface="Calibri" pitchFamily="34" charset="0"/>
              <a:cs typeface="Calibri" pitchFamily="34" charset="0"/>
            </a:endParaRPr>
          </a:p>
          <a:p>
            <a:pPr lvl="1" algn="l" hangingPunct="0"/>
            <a:r>
              <a:rPr lang="en-US" sz="1800" b="1" dirty="0" smtClean="0">
                <a:latin typeface="Calibri" pitchFamily="34" charset="0"/>
                <a:cs typeface="Calibri" pitchFamily="34" charset="0"/>
              </a:rPr>
              <a:t>(*) according to the </a:t>
            </a:r>
            <a:r>
              <a:rPr lang="en-US" sz="1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TAC advice</a:t>
            </a:r>
          </a:p>
          <a:p>
            <a:pPr lvl="1"/>
            <a:endParaRPr lang="en-US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42555"/>
            <a:ext cx="1346076" cy="4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0" y="6309320"/>
            <a:ext cx="7308304" cy="573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                               Annual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Meeting  </a:t>
            </a:r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December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16, 2011 - Rome</a:t>
            </a:r>
            <a:endParaRPr lang="it-IT" sz="12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895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Perspective </a:t>
            </a:r>
            <a:endParaRPr lang="it-IT" sz="1800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914400" lvl="1" indent="-457200" algn="l">
              <a:buClr>
                <a:srgbClr val="FF0000"/>
              </a:buClr>
              <a:buFont typeface="Wingdings" pitchFamily="2" charset="2"/>
              <a:buChar char="q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consolidate the ITER-Consult involvement in  EBRD financed  activities  supporting  nuclear safety (</a:t>
            </a:r>
            <a:r>
              <a:rPr lang="en-GB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Decom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RW)</a:t>
            </a:r>
            <a:endParaRPr lang="it-IT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457200" algn="l">
              <a:buClr>
                <a:srgbClr val="FF0000"/>
              </a:buClr>
              <a:buFont typeface="Wingdings" pitchFamily="2" charset="2"/>
              <a:buChar char="q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continue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Post Fukushima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analysis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and review paying attention to the results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of ‘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’stress test’’ in EU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MS.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914400" lvl="1" indent="-457200" algn="l" hangingPunct="0">
              <a:buClr>
                <a:srgbClr val="FF0000"/>
              </a:buClr>
              <a:buFont typeface="Wingdings" pitchFamily="2" charset="2"/>
              <a:buChar char="q"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extend 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initiatives taken in the field of Education and Training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for ‘’capacity building’’</a:t>
            </a:r>
          </a:p>
          <a:p>
            <a:pPr marL="914400" lvl="1" indent="-457200" algn="l" hangingPunct="0">
              <a:buClr>
                <a:srgbClr val="FF0000"/>
              </a:buClr>
              <a:buFont typeface="Wingdings" pitchFamily="2" charset="2"/>
              <a:buChar char="q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promote our technical support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NRAs and TSOs at bilateral level (with attention to embarking countries)</a:t>
            </a:r>
          </a:p>
          <a:p>
            <a:pPr algn="l" hangingPunct="0"/>
            <a:endParaRPr lang="en-US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lvl="1" hangingPunct="0"/>
            <a:r>
              <a:rPr lang="en-US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availability of  HR,</a:t>
            </a:r>
            <a:r>
              <a:rPr lang="en-GB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 including  </a:t>
            </a:r>
            <a:r>
              <a:rPr lang="en-GB" sz="2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transfer of knowledge </a:t>
            </a:r>
            <a:endParaRPr lang="en-GB" sz="2400" i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alibri" pitchFamily="34" charset="0"/>
            </a:endParaRPr>
          </a:p>
          <a:p>
            <a:pPr lvl="1" hangingPunct="0"/>
            <a:r>
              <a:rPr lang="en-GB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to </a:t>
            </a:r>
            <a:r>
              <a:rPr lang="en-GB" sz="2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new </a:t>
            </a:r>
            <a:r>
              <a:rPr lang="en-GB" sz="2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itchFamily="34" charset="0"/>
              </a:rPr>
              <a:t>staff, is a key factor for our future perspectives</a:t>
            </a:r>
          </a:p>
          <a:p>
            <a:pPr lvl="2"/>
            <a:endParaRPr lang="en-GB" sz="2800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42555"/>
            <a:ext cx="1346076" cy="4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0" y="6309320"/>
            <a:ext cx="7308304" cy="573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                               Annual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Meeting  </a:t>
            </a:r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December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16, 2011 - Rome</a:t>
            </a:r>
            <a:endParaRPr lang="it-IT" sz="12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Onda 1 6"/>
          <p:cNvSpPr/>
          <p:nvPr/>
        </p:nvSpPr>
        <p:spPr>
          <a:xfrm rot="20514572">
            <a:off x="490222" y="5755746"/>
            <a:ext cx="2299539" cy="975926"/>
          </a:xfrm>
          <a:prstGeom prst="wave">
            <a:avLst/>
          </a:prstGeom>
          <a:solidFill>
            <a:srgbClr val="FFFF00">
              <a:alpha val="2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dirty="0">
                <a:ln w="12700">
                  <a:noFill/>
                  <a:prstDash val="solid"/>
                </a:ln>
                <a:solidFill>
                  <a:srgbClr val="F85F40"/>
                </a:solidFill>
                <a:latin typeface="Comic Sans MS" pitchFamily="66" charset="0"/>
              </a:rPr>
              <a:t>A key </a:t>
            </a:r>
            <a:r>
              <a:rPr lang="it-IT" sz="2000" b="1" dirty="0" err="1" smtClean="0">
                <a:ln w="12700">
                  <a:noFill/>
                  <a:prstDash val="solid"/>
                </a:ln>
                <a:solidFill>
                  <a:srgbClr val="F85F40"/>
                </a:solidFill>
                <a:latin typeface="Comic Sans MS" pitchFamily="66" charset="0"/>
              </a:rPr>
              <a:t>factor</a:t>
            </a:r>
            <a:r>
              <a:rPr lang="it-IT" sz="1200" b="1" dirty="0" err="1" smtClean="0">
                <a:ln w="12700">
                  <a:noFill/>
                  <a:prstDash val="solid"/>
                </a:ln>
                <a:solidFill>
                  <a:srgbClr val="F85F40"/>
                </a:solidFill>
                <a:latin typeface="Comic Sans MS" pitchFamily="66" charset="0"/>
              </a:rPr>
              <a:t>…</a:t>
            </a:r>
            <a:endParaRPr lang="it-IT" sz="1200" b="1" dirty="0">
              <a:ln w="12700">
                <a:noFill/>
                <a:prstDash val="solid"/>
              </a:ln>
              <a:solidFill>
                <a:srgbClr val="F85F4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4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it-IT" sz="1800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 hangingPunct="0"/>
            <a:endParaRPr lang="it-IT" dirty="0"/>
          </a:p>
          <a:p>
            <a:pPr lvl="0" hangingPunct="0"/>
            <a:endParaRPr lang="it-IT" sz="30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lvl="0" hangingPunct="0"/>
            <a:r>
              <a:rPr lang="it-IT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it-IT" sz="4000" b="1" dirty="0" smtClean="0">
                <a:solidFill>
                  <a:srgbClr val="FF0000"/>
                </a:solidFill>
                <a:latin typeface="+mj-lt"/>
              </a:rPr>
              <a:t>THANK  YOU </a:t>
            </a:r>
          </a:p>
          <a:p>
            <a:pPr lvl="0" hangingPunct="0"/>
            <a:endParaRPr lang="it-IT" sz="4000" b="1" dirty="0" smtClean="0">
              <a:solidFill>
                <a:srgbClr val="FF0000"/>
              </a:solidFill>
              <a:latin typeface="+mj-lt"/>
            </a:endParaRPr>
          </a:p>
          <a:p>
            <a:pPr lvl="0" hangingPunct="0"/>
            <a:r>
              <a:rPr lang="it-IT" sz="4000" b="1" dirty="0" smtClean="0">
                <a:solidFill>
                  <a:srgbClr val="FF0000"/>
                </a:solidFill>
                <a:latin typeface="+mj-lt"/>
              </a:rPr>
              <a:t>FOR  YOUR  KIND  ATTENTION</a:t>
            </a:r>
          </a:p>
          <a:p>
            <a:pPr marL="457200" lvl="0" indent="-457200" algn="l" hangingPunct="0">
              <a:buFont typeface="Wingdings" pitchFamily="2" charset="2"/>
              <a:buChar char="q"/>
            </a:pPr>
            <a:endParaRPr lang="it-IT" sz="3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l"/>
            <a:r>
              <a:rPr lang="en-GB" sz="2800" dirty="0"/>
              <a:t> </a:t>
            </a:r>
            <a:endParaRPr lang="it-IT" sz="2800" dirty="0"/>
          </a:p>
          <a:p>
            <a:pPr hangingPunct="0"/>
            <a:r>
              <a:rPr lang="en-GB" sz="2800" dirty="0"/>
              <a:t> </a:t>
            </a:r>
            <a:endParaRPr lang="it-IT" sz="2800" dirty="0"/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13325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sz="4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Content</a:t>
            </a:r>
            <a:endParaRPr lang="it-IT" sz="40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/>
          <a:lstStyle/>
          <a:p>
            <a:endParaRPr lang="en-US" b="1" dirty="0" smtClean="0"/>
          </a:p>
          <a:p>
            <a:pPr marL="914400" lvl="1" indent="-457200" algn="l">
              <a:buFont typeface="Arial" pitchFamily="34" charset="0"/>
              <a:buChar char="•"/>
            </a:pPr>
            <a:r>
              <a:rPr lang="it-IT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OBJECTIVES </a:t>
            </a:r>
            <a:r>
              <a:rPr lang="it-IT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AND POLICY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it-IT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ORGANIZATION &amp; COMPETENCES</a:t>
            </a:r>
            <a:endParaRPr lang="it-IT" sz="32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buFont typeface="Arial" pitchFamily="34" charset="0"/>
              <a:buChar char="•"/>
            </a:pPr>
            <a:r>
              <a:rPr lang="it-IT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NATIONAL &amp; INTERNATIONAL COOPERATION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it-IT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ACHIEVEMENTS IN 2011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it-IT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PERSPECTIVES</a:t>
            </a: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0" y="6309320"/>
            <a:ext cx="9144000" cy="573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Annual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Meeting  </a:t>
            </a:r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December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16, 2011 - Rome</a:t>
            </a:r>
            <a:endParaRPr lang="it-IT" sz="12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455957"/>
            <a:ext cx="1346076" cy="4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363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43964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ITER-Consult Objectives</a:t>
            </a:r>
            <a:endParaRPr lang="it-IT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/>
          <a:lstStyle/>
          <a:p>
            <a:endParaRPr lang="en-US" b="1" dirty="0" smtClean="0"/>
          </a:p>
          <a:p>
            <a:pPr lvl="1" algn="l">
              <a:spcBef>
                <a:spcPts val="0"/>
              </a:spcBef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Created in June 2003, with legal status of a Private Limited Company (Ltd.) has the </a:t>
            </a:r>
            <a:r>
              <a:rPr lang="en-GB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objectives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to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1" algn="l">
              <a:spcBef>
                <a:spcPts val="0"/>
              </a:spcBef>
            </a:pP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087438" lvl="1" indent="-457200" algn="l" defTabSz="900113">
              <a:spcBef>
                <a:spcPts val="0"/>
              </a:spcBef>
              <a:buFont typeface="Wingdings" pitchFamily="2" charset="2"/>
              <a:buChar char="q"/>
              <a:tabLst>
                <a:tab pos="900113" algn="l"/>
              </a:tabLst>
            </a:pP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Provide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 independent technical evaluations and review in major areas of nuclear and radiation safety</a:t>
            </a:r>
          </a:p>
          <a:p>
            <a:pPr marL="630238" lvl="1" algn="l" defTabSz="900113">
              <a:spcBef>
                <a:spcPts val="0"/>
              </a:spcBef>
              <a:tabLst>
                <a:tab pos="900113" algn="l"/>
              </a:tabLst>
            </a:pP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087438" lvl="1" indent="-457200" algn="l" defTabSz="900113">
              <a:spcBef>
                <a:spcPts val="0"/>
              </a:spcBef>
              <a:buFont typeface="Wingdings" pitchFamily="2" charset="2"/>
              <a:buChar char="q"/>
              <a:tabLst>
                <a:tab pos="900113" algn="l"/>
              </a:tabLst>
            </a:pP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Make available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a resource already existing in other EU Countries, as independent ‘’expert organization’’.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087437" lvl="1" algn="l" defTabSz="900113">
              <a:spcBef>
                <a:spcPts val="0"/>
              </a:spcBef>
              <a:tabLst>
                <a:tab pos="900113" algn="l"/>
              </a:tabLst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087438" lvl="1" indent="-457200" algn="l" defTabSz="900113">
              <a:spcBef>
                <a:spcPts val="0"/>
              </a:spcBef>
              <a:buFont typeface="Wingdings" pitchFamily="2" charset="2"/>
              <a:buChar char="q"/>
              <a:tabLst>
                <a:tab pos="900113" algn="l"/>
              </a:tabLst>
            </a:pP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Contribute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 in maintaining knowledge and competence in nuclear and radiation field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42555"/>
            <a:ext cx="1346076" cy="4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olo 1"/>
          <p:cNvSpPr txBox="1">
            <a:spLocks/>
          </p:cNvSpPr>
          <p:nvPr/>
        </p:nvSpPr>
        <p:spPr>
          <a:xfrm>
            <a:off x="0" y="6309320"/>
            <a:ext cx="7308304" cy="573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                               Annual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Meeting  </a:t>
            </a:r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December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16, 2011 - Rome</a:t>
            </a:r>
            <a:endParaRPr lang="it-IT" sz="12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457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sz="3600" b="1" dirty="0" smtClean="0">
                <a:solidFill>
                  <a:srgbClr val="FF0000"/>
                </a:solidFill>
              </a:rPr>
              <a:t> </a:t>
            </a:r>
            <a:r>
              <a:rPr lang="it-IT" sz="4000" b="1" dirty="0">
                <a:solidFill>
                  <a:srgbClr val="FF0000"/>
                </a:solidFill>
              </a:rPr>
              <a:t>Policy</a:t>
            </a:r>
            <a:endParaRPr lang="it-IT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pPr marL="457200" lvl="0" indent="-457200" algn="l">
              <a:buFont typeface="Arial" pitchFamily="34" charset="0"/>
              <a:buChar char="•"/>
            </a:pPr>
            <a:endParaRPr lang="en-GB" sz="2800" b="1" dirty="0" smtClean="0"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spcBef>
                <a:spcPts val="0"/>
              </a:spcBef>
              <a:buFont typeface="Wingdings" pitchFamily="2" charset="2"/>
              <a:buChar char="q"/>
            </a:pPr>
            <a:r>
              <a:rPr lang="en-GB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To </a:t>
            </a: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act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as </a:t>
            </a:r>
            <a:r>
              <a:rPr lang="en-GB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independent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 and ‘’</a:t>
            </a:r>
            <a:r>
              <a:rPr lang="en-GB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non-profit making’’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organization 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1" algn="l">
              <a:spcBef>
                <a:spcPts val="0"/>
              </a:spcBef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spcBef>
                <a:spcPts val="0"/>
              </a:spcBef>
              <a:buFont typeface="Wingdings" pitchFamily="2" charset="2"/>
              <a:buChar char="q"/>
            </a:pP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To provide its services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to NRAs, TSOs, EC and other international organizations avoiding conflicts in order to retain independence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1" algn="l">
              <a:spcBef>
                <a:spcPts val="0"/>
              </a:spcBef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buFont typeface="Wingdings" pitchFamily="2" charset="2"/>
              <a:buChar char="q"/>
            </a:pP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To act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in accordance with</a:t>
            </a: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the “Quality Policy Statement” issued by the General Manager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 and the internal  </a:t>
            </a:r>
            <a:r>
              <a:rPr lang="en-GB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‘</a:t>
            </a: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’Quality Management System’’ </a:t>
            </a:r>
            <a:r>
              <a:rPr lang="en-GB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– </a:t>
            </a:r>
          </a:p>
          <a:p>
            <a:pPr lvl="2" algn="l"/>
            <a:endParaRPr lang="en-GB" sz="2800" i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2" algn="l"/>
            <a:r>
              <a:rPr lang="en-GB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ITER </a:t>
            </a:r>
            <a:r>
              <a:rPr lang="en-GB" sz="2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is certified ISO 9001 – 2008 </a:t>
            </a:r>
            <a:r>
              <a:rPr lang="en-GB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(n</a:t>
            </a:r>
            <a:r>
              <a:rPr lang="en-GB" sz="2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GB" sz="28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731003117)</a:t>
            </a:r>
            <a:endParaRPr lang="it-IT" sz="2800" i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1" algn="l"/>
            <a:endParaRPr lang="it-IT" sz="3200" dirty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en-GB" b="1" dirty="0">
                <a:latin typeface="Calibri" pitchFamily="34" charset="0"/>
                <a:cs typeface="Calibri" pitchFamily="34" charset="0"/>
              </a:rPr>
              <a:t> </a:t>
            </a:r>
            <a:endParaRPr lang="it-IT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42555"/>
            <a:ext cx="1346076" cy="4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0" y="6309320"/>
            <a:ext cx="7308304" cy="573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                               Annual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Meeting  </a:t>
            </a:r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December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16, 2011 - Rome</a:t>
            </a:r>
            <a:endParaRPr lang="it-IT" sz="12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305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sz="4000" b="1" dirty="0" smtClean="0">
                <a:solidFill>
                  <a:srgbClr val="FF0000"/>
                </a:solidFill>
              </a:rPr>
              <a:t>Policy</a:t>
            </a:r>
            <a:endParaRPr lang="it-IT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457200" lvl="0" indent="-457200" algn="l">
              <a:buFont typeface="Arial" pitchFamily="34" charset="0"/>
              <a:buChar char="•"/>
            </a:pPr>
            <a:endParaRPr lang="en-GB" sz="2800" b="1" dirty="0" smtClean="0"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buFont typeface="Wingdings" pitchFamily="2" charset="2"/>
              <a:buChar char="q"/>
            </a:pP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establish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maintain cooperation with national Organizations,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EU Organizations and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international Organizations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 algn="l"/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457200" algn="l">
              <a:buFont typeface="Wingdings" pitchFamily="2" charset="2"/>
              <a:buChar char="q"/>
            </a:pP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assume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 ‘’</a:t>
            </a:r>
            <a:r>
              <a:rPr lang="en-GB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values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’’ of its services: the independence and the professional competence, the transparency, the reliability, the quality and the establishment of respectful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relationships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with the partners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lvl="0" algn="l"/>
            <a:endParaRPr lang="it-IT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42555"/>
            <a:ext cx="1346076" cy="4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0" y="6309320"/>
            <a:ext cx="7308304" cy="573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                               Annual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Meeting  </a:t>
            </a:r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December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16, 2011 - Rome</a:t>
            </a:r>
            <a:endParaRPr lang="it-IT" sz="12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178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Technical  Areas – Expertise</a:t>
            </a:r>
            <a:endParaRPr lang="it-IT" sz="4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/>
          <a:lstStyle/>
          <a:p>
            <a:pPr algn="l"/>
            <a:endParaRPr lang="en-US" sz="1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Nuclear  Safety  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buFont typeface="Wingdings" pitchFamily="2" charset="2"/>
              <a:buChar char="q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Radiation 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Protection   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buFont typeface="Wingdings" pitchFamily="2" charset="2"/>
              <a:buChar char="q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Reliability &amp;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Risk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buFont typeface="Wingdings" pitchFamily="2" charset="2"/>
              <a:buChar char="q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Quality 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Management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buFont typeface="Wingdings" pitchFamily="2" charset="2"/>
              <a:buChar char="q"/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Decommissioning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buFont typeface="Wingdings" pitchFamily="2" charset="2"/>
              <a:buChar char="q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Waste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Management 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buFont typeface="Wingdings" pitchFamily="2" charset="2"/>
              <a:buChar char="q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Site Analysis &amp;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Environment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buFont typeface="Wingdings" pitchFamily="2" charset="2"/>
              <a:buChar char="q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Civil &amp; Industrial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Engineering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42555"/>
            <a:ext cx="1346076" cy="4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0" y="6309320"/>
            <a:ext cx="7308304" cy="573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                               Annual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Meeting  </a:t>
            </a:r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December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16, 2011 - Rome</a:t>
            </a:r>
            <a:endParaRPr lang="it-IT" sz="12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564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sz="4000" b="1" dirty="0" smtClean="0">
                <a:solidFill>
                  <a:srgbClr val="FF0000"/>
                </a:solidFill>
              </a:rPr>
              <a:t>Organization</a:t>
            </a:r>
            <a:endParaRPr lang="it-IT" sz="4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pPr lvl="0" algn="l"/>
            <a:endParaRPr lang="en-GB" sz="1200" b="1" dirty="0" smtClean="0">
              <a:latin typeface="Calibri" pitchFamily="34" charset="0"/>
              <a:cs typeface="Calibri" pitchFamily="34" charset="0"/>
            </a:endParaRPr>
          </a:p>
          <a:p>
            <a:pPr lvl="1" algn="l"/>
            <a:r>
              <a:rPr lang="en-GB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The internal organization ensures:</a:t>
            </a:r>
            <a:endParaRPr lang="it-IT" sz="3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371600" lvl="2" indent="-457200" algn="l">
              <a:buFont typeface="Wingdings" pitchFamily="2" charset="2"/>
              <a:buChar char="q"/>
            </a:pPr>
            <a: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projects’ technical management and coordination</a:t>
            </a:r>
            <a:endParaRPr lang="it-IT" sz="3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371600" lvl="2" indent="-457200" algn="l">
              <a:buFont typeface="Wingdings" pitchFamily="2" charset="2"/>
              <a:buChar char="q"/>
            </a:pPr>
            <a: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technical review and supervision</a:t>
            </a:r>
            <a:endParaRPr lang="it-IT" sz="3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371600" lvl="2" indent="-457200" algn="l">
              <a:buFont typeface="Wingdings" pitchFamily="2" charset="2"/>
              <a:buChar char="q"/>
            </a:pPr>
            <a: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resources management</a:t>
            </a:r>
            <a:endParaRPr lang="it-IT" sz="3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371600" lvl="2" indent="-457200" algn="l">
              <a:buFont typeface="Wingdings" pitchFamily="2" charset="2"/>
              <a:buChar char="q"/>
            </a:pPr>
            <a: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coordination of internal and external interfaces</a:t>
            </a:r>
            <a:endParaRPr lang="it-IT" sz="3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371600" lvl="2" indent="-457200" algn="l">
              <a:buFont typeface="Wingdings" pitchFamily="2" charset="2"/>
              <a:buChar char="q"/>
            </a:pPr>
            <a: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quality management system</a:t>
            </a:r>
            <a:endParaRPr lang="it-IT" sz="3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1371600" lvl="2" indent="-457200" algn="l">
              <a:buFont typeface="Wingdings" pitchFamily="2" charset="2"/>
              <a:buChar char="q"/>
            </a:pPr>
            <a: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administrative and financial management</a:t>
            </a:r>
            <a:endParaRPr lang="it-IT" sz="3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lvl="1" algn="l"/>
            <a:r>
              <a:rPr lang="en-GB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 </a:t>
            </a:r>
            <a:r>
              <a:rPr lang="en-GB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Resources:</a:t>
            </a:r>
          </a:p>
          <a:p>
            <a:pPr marL="914400" lvl="1" indent="-457200" algn="l">
              <a:buFont typeface="Wingdings" pitchFamily="2" charset="2"/>
              <a:buChar char="q"/>
            </a:pPr>
            <a: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Current technical staff  </a:t>
            </a:r>
            <a:r>
              <a:rPr lang="en-GB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22 </a:t>
            </a:r>
            <a: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people </a:t>
            </a:r>
            <a:r>
              <a:rPr lang="en-GB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(full and part </a:t>
            </a:r>
            <a: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time)</a:t>
            </a:r>
            <a:endParaRPr lang="it-IT" sz="32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42555"/>
            <a:ext cx="1346076" cy="4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0" y="6309320"/>
            <a:ext cx="7308304" cy="573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                               Annual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Meeting  </a:t>
            </a:r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December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16, 2011 - Rome</a:t>
            </a:r>
            <a:endParaRPr lang="it-IT" sz="12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6977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pPr lvl="0"/>
            <a:r>
              <a:rPr lang="en-US" sz="4000" b="1" dirty="0">
                <a:solidFill>
                  <a:srgbClr val="FF0000"/>
                </a:solidFill>
              </a:rPr>
              <a:t>Achievements in 2011</a:t>
            </a:r>
            <a:endParaRPr lang="it-IT" sz="4000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sz="900" dirty="0"/>
              <a:t> </a:t>
            </a:r>
            <a:endParaRPr lang="it-IT" sz="900" dirty="0"/>
          </a:p>
          <a:p>
            <a:pPr marL="914400" lvl="1" indent="-457200" algn="l">
              <a:buClr>
                <a:srgbClr val="92D050"/>
              </a:buClr>
              <a:buFont typeface="Wingdings" pitchFamily="2" charset="2"/>
              <a:buChar char="q"/>
            </a:pPr>
            <a:r>
              <a:rPr lang="en-GB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Strengthning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of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relations  and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cooperation with national organizations &amp; Institutions (ISPRA, MAE, MSE,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ENEA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Universities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NIER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, Cons. QUINN, Cons. CIRTEN, etc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.)</a:t>
            </a:r>
          </a:p>
          <a:p>
            <a:pPr marL="914400" lvl="1" indent="-457200" algn="l">
              <a:buClr>
                <a:srgbClr val="92D050"/>
              </a:buClr>
              <a:buFont typeface="Wingdings" pitchFamily="2" charset="2"/>
              <a:buChar char="q"/>
            </a:pPr>
            <a:endParaRPr lang="en-GB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914400" lvl="1" indent="-457200" algn="l">
              <a:buClr>
                <a:srgbClr val="92D050"/>
              </a:buClr>
              <a:buFont typeface="Wingdings" pitchFamily="2" charset="2"/>
              <a:buChar char="q"/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 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Participation 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EC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cooperation projects</a:t>
            </a:r>
          </a:p>
          <a:p>
            <a:pPr marL="914400" lvl="1" indent="-457200" algn="l">
              <a:buClr>
                <a:srgbClr val="92D050"/>
              </a:buClr>
              <a:buFont typeface="Wingdings" pitchFamily="2" charset="2"/>
              <a:buChar char="q"/>
            </a:pPr>
            <a:endParaRPr lang="en-GB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914400" lvl="1" indent="-457200" algn="l">
              <a:buClr>
                <a:srgbClr val="92D050"/>
              </a:buClr>
              <a:buFont typeface="Wingdings" pitchFamily="2" charset="2"/>
              <a:buChar char="q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 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Participation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EBRD projects</a:t>
            </a:r>
          </a:p>
          <a:p>
            <a:pPr marL="628650" lvl="1" indent="-171450" algn="l">
              <a:buClr>
                <a:srgbClr val="92D050"/>
              </a:buClr>
              <a:buFont typeface="Wingdings" pitchFamily="2" charset="2"/>
              <a:buChar char="q"/>
            </a:pP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914400" lvl="1" indent="-457200" algn="l">
              <a:buClr>
                <a:srgbClr val="92D050"/>
              </a:buClr>
              <a:buFont typeface="Wingdings" pitchFamily="2" charset="2"/>
              <a:buChar char="q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Quite intensive 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cooperation 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with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IAEA: ISSC-EBP, safety review  and development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Safety Guides (DS 446, DS 429)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457200" algn="l">
              <a:buFont typeface="Arial" pitchFamily="34" charset="0"/>
              <a:buChar char="•"/>
            </a:pPr>
            <a:endParaRPr lang="en-GB" sz="2800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42555"/>
            <a:ext cx="1346076" cy="4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0" y="6309320"/>
            <a:ext cx="7308304" cy="573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                               Annual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Meeting  </a:t>
            </a:r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December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16, 2011 - Rome</a:t>
            </a:r>
            <a:endParaRPr lang="it-IT" sz="12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707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Achievements in 2011</a:t>
            </a:r>
            <a:endParaRPr lang="it-IT" sz="40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914400" lvl="1" indent="-457200" algn="l">
              <a:buClr>
                <a:srgbClr val="92D050"/>
              </a:buClr>
              <a:buFont typeface="Wingdings" pitchFamily="2" charset="2"/>
              <a:buChar char="q"/>
            </a:pP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Development and </a:t>
            </a: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implementation of training c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ourses for </a:t>
            </a: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new embarking countries </a:t>
            </a: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 </a:t>
            </a:r>
            <a:endParaRPr lang="en-US" sz="30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628650" lvl="1" indent="-171450" algn="l">
              <a:buClr>
                <a:srgbClr val="92D050"/>
              </a:buClr>
              <a:buFont typeface="Wingdings" pitchFamily="2" charset="2"/>
              <a:buChar char="q"/>
            </a:pPr>
            <a:endParaRPr lang="en-US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914400" lvl="1" indent="-457200" algn="l">
              <a:buClr>
                <a:srgbClr val="92D050"/>
              </a:buClr>
              <a:buFont typeface="Wingdings" pitchFamily="2" charset="2"/>
              <a:buChar char="q"/>
            </a:pP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Analysis </a:t>
            </a: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of Fukushima event and 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feed back lessons </a:t>
            </a: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learned 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(new design and </a:t>
            </a: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operating 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NPP)</a:t>
            </a:r>
            <a:endParaRPr lang="en-GB" sz="3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914400" lvl="1" indent="-457200" algn="l">
              <a:buClr>
                <a:srgbClr val="92D050"/>
              </a:buClr>
              <a:buFont typeface="Wingdings" pitchFamily="2" charset="2"/>
              <a:buChar char="q"/>
            </a:pPr>
            <a:endParaRPr lang="it-IT" sz="11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914400" lvl="1" indent="-457200" algn="l">
              <a:buClr>
                <a:srgbClr val="92D050"/>
              </a:buClr>
              <a:buFont typeface="Wingdings" pitchFamily="2" charset="2"/>
              <a:buChar char="q"/>
            </a:pP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Conclusion of bilateral </a:t>
            </a: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agreement with 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similar expert organization </a:t>
            </a: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Ukraine and Armenia</a:t>
            </a:r>
            <a:endParaRPr lang="it-IT" sz="3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171450" indent="-171450" algn="l">
              <a:buClr>
                <a:srgbClr val="92D050"/>
              </a:buClr>
              <a:buFont typeface="Wingdings" pitchFamily="2" charset="2"/>
              <a:buChar char="q"/>
            </a:pP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914400" lvl="1" indent="-457200" algn="l">
              <a:buClr>
                <a:srgbClr val="92D050"/>
              </a:buClr>
              <a:buFont typeface="Wingdings" pitchFamily="2" charset="2"/>
              <a:buChar char="q"/>
            </a:pPr>
            <a:r>
              <a:rPr lang="en-US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Membership of international </a:t>
            </a: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group, platform, association and </a:t>
            </a:r>
            <a:r>
              <a:rPr lang="en-US" sz="3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fora</a:t>
            </a:r>
            <a:r>
              <a:rPr 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(e.g. SNETP, TSO Forum) </a:t>
            </a:r>
            <a:endParaRPr lang="it-IT" sz="3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l">
              <a:buClr>
                <a:srgbClr val="92D050"/>
              </a:buClr>
            </a:pPr>
            <a:r>
              <a:rPr lang="it-IT" dirty="0"/>
              <a:t> </a:t>
            </a:r>
            <a:endParaRPr lang="it-IT" sz="1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242555"/>
            <a:ext cx="1346076" cy="426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0" y="6309320"/>
            <a:ext cx="7308304" cy="573441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                               Annual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 Meeting  </a:t>
            </a:r>
            <a:r>
              <a:rPr lang="en-US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December</a:t>
            </a:r>
            <a:r>
              <a:rPr lang="it-IT" sz="12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16, 2011 - Rome</a:t>
            </a:r>
            <a:endParaRPr lang="it-IT" sz="12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020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</TotalTime>
  <Words>447</Words>
  <Application>Microsoft Office PowerPoint</Application>
  <PresentationFormat>Presentazione su schermo (4:3)</PresentationFormat>
  <Paragraphs>135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Tema di Office</vt:lpstr>
      <vt:lpstr>Presentazione standard di PowerPoint</vt:lpstr>
      <vt:lpstr>Content</vt:lpstr>
      <vt:lpstr>ITER-Consult Objectives</vt:lpstr>
      <vt:lpstr> Policy</vt:lpstr>
      <vt:lpstr>Policy</vt:lpstr>
      <vt:lpstr>Technical  Areas – Expertise</vt:lpstr>
      <vt:lpstr>Organization</vt:lpstr>
      <vt:lpstr>Achievements in 2011</vt:lpstr>
      <vt:lpstr>Achievements in 2011</vt:lpstr>
      <vt:lpstr>Achievements in 2011</vt:lpstr>
      <vt:lpstr>Perspective </vt:lpstr>
      <vt:lpstr>Perspective </vt:lpstr>
      <vt:lpstr>Perspective 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ITER-Consult</dc:creator>
  <cp:lastModifiedBy>ITER-Consult</cp:lastModifiedBy>
  <cp:revision>62</cp:revision>
  <dcterms:created xsi:type="dcterms:W3CDTF">2011-12-03T14:21:32Z</dcterms:created>
  <dcterms:modified xsi:type="dcterms:W3CDTF">2011-12-16T06:03:08Z</dcterms:modified>
</cp:coreProperties>
</file>